
<file path=[Content_Types].xml><?xml version="1.0" encoding="utf-8"?>
<Types xmlns="http://schemas.openxmlformats.org/package/2006/content-types">
  <Default Extension="avi" ContentType="video/x-msvideo"/>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Open Sans" panose="020B060603050402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a1e6c2c32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a1e6c2c32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a6631c92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a6631c92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a1e6c2c32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a1e6c2c32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a6631c922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a6631c922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chemeClr val="dk1"/>
                </a:solidFill>
                <a:latin typeface="Open Sans"/>
                <a:ea typeface="Open Sans"/>
                <a:cs typeface="Open Sans"/>
                <a:sym typeface="Open Sans"/>
              </a:rPr>
              <a:t>The human body has more muscles that it does degrees-of-freedom.  An example of this is looking at the lower limbs. The knee for instance is a single degree of freedom joint, but yet there are many muscles spanning it.  For example the quadriceps that extend the knee and the hamstrings that flex the knee.  How does the body decide what muscle(s) to activate to perform a given task?  This is an important question to answer because it has implications across a variety of different fields.  By modelling and simulating human biomechanics, we can use this information to guide physical therapy and surgery for muscle dysfunction.  We can also optimize sports performance.  Finally, this may also have applications to robotics, where using these neuromuscular control strategies to control a highly redundant system remains very difficult.</a:t>
            </a:r>
            <a:endParaRPr>
              <a:solidFill>
                <a:schemeClr val="dk1"/>
              </a:solidFill>
              <a:latin typeface="Open Sans"/>
              <a:ea typeface="Open Sans"/>
              <a:cs typeface="Open Sans"/>
              <a:sym typeface="Open Sans"/>
            </a:endParaRPr>
          </a:p>
          <a:p>
            <a:pPr marL="457200" lvl="0" indent="-298450" algn="l" rtl="0">
              <a:spcBef>
                <a:spcPts val="600"/>
              </a:spcBef>
              <a:spcAft>
                <a:spcPts val="0"/>
              </a:spcAft>
              <a:buClr>
                <a:schemeClr val="dk1"/>
              </a:buClr>
              <a:buSzPts val="1100"/>
              <a:buChar char="●"/>
            </a:pPr>
            <a:r>
              <a:rPr lang="en">
                <a:solidFill>
                  <a:schemeClr val="dk1"/>
                </a:solidFill>
                <a:latin typeface="Open Sans"/>
                <a:ea typeface="Open Sans"/>
                <a:cs typeface="Open Sans"/>
                <a:sym typeface="Open Sans"/>
              </a:rPr>
              <a:t>Each joint in the human body has a number of kinematic degrees of freedom, and each action can be performed in different ways using different combinations of muscles to achieve the same joint torque needed for this movement.</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Experimental studies have found significant similarity in these muscle activation patterns for different individuals.</a:t>
            </a:r>
            <a:endParaRPr>
              <a:solidFill>
                <a:schemeClr val="dk1"/>
              </a:solidFill>
              <a:latin typeface="Open Sans"/>
              <a:ea typeface="Open Sans"/>
              <a:cs typeface="Open Sans"/>
              <a:sym typeface="Open Sans"/>
            </a:endParaRPr>
          </a:p>
          <a:p>
            <a:pPr marL="457200" lvl="0" indent="-298450" algn="l" rtl="0">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Modelled simulations can be applied to predict changes of kinematics and muscle response to interventions or environmental changes. They can support decisions in orthopaedic surgery.</a:t>
            </a:r>
            <a:endParaRPr>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a6631c9224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a6631c9224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particular application that we want to explore is that of cycling, which is amenable to analysis because the motion happens in a 2D plane and exhibits muscle redundancy.  On the image on the left, you’ll notice that multiple muscles are being activated in red as the cyclists pedals the bicycle.  Understanding which muscles are active when may be framed as an optimization problem.  Our problem statement is that we aim to optimize the lower limb muscle activations during cycling by using joint kinematics and kinetics from literature, and compare to previously gathered EMG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a1e6c2c3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a1e6c2c3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solidFill>
                  <a:schemeClr val="dk1"/>
                </a:solidFill>
                <a:highlight>
                  <a:schemeClr val="lt1"/>
                </a:highlight>
              </a:rPr>
              <a:t>defining your optimization problem statement with equations and words</a:t>
            </a:r>
            <a:endParaRPr sz="25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a1e6c2c32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a1e6c2c32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have a lot of inequality constraints, we preferred sqp over interior point as fmincon sqp also uses active set strategy to focus on the important constraints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a1e6c2c3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a1e6c2c3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a6631c9224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a6631c9224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a6631c922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a6631c922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a1e6c2c32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a1e6c2c32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youtube.com/watch?v=MqLHuwxB5-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Muscle Activation Project</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Interpretation</a:t>
            </a:r>
            <a:endParaRPr dirty="0"/>
          </a:p>
        </p:txBody>
      </p:sp>
      <p:sp>
        <p:nvSpPr>
          <p:cNvPr id="124" name="Google Shape;124;p22"/>
          <p:cNvSpPr txBox="1">
            <a:spLocks noGrp="1"/>
          </p:cNvSpPr>
          <p:nvPr>
            <p:ph type="body" idx="1"/>
          </p:nvPr>
        </p:nvSpPr>
        <p:spPr>
          <a:xfrm>
            <a:off x="311700" y="1152475"/>
            <a:ext cx="3910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Model Limitations</a:t>
            </a:r>
            <a:endParaRPr/>
          </a:p>
          <a:p>
            <a:pPr marL="914400" lvl="1" indent="-317500" algn="l" rtl="0">
              <a:spcBef>
                <a:spcPts val="0"/>
              </a:spcBef>
              <a:spcAft>
                <a:spcPts val="0"/>
              </a:spcAft>
              <a:buSzPts val="1400"/>
              <a:buChar char="○"/>
            </a:pPr>
            <a:r>
              <a:rPr lang="en"/>
              <a:t>Number of Muscles, particularly biarticular </a:t>
            </a:r>
            <a:endParaRPr/>
          </a:p>
          <a:p>
            <a:pPr marL="914400" lvl="1" indent="-317500" algn="l" rtl="0">
              <a:spcBef>
                <a:spcPts val="0"/>
              </a:spcBef>
              <a:spcAft>
                <a:spcPts val="0"/>
              </a:spcAft>
              <a:buSzPts val="1400"/>
              <a:buChar char="○"/>
            </a:pPr>
            <a:r>
              <a:rPr lang="en"/>
              <a:t>Joint Kinematics </a:t>
            </a:r>
            <a:endParaRPr/>
          </a:p>
          <a:p>
            <a:pPr marL="914400" lvl="1" indent="-317500" algn="l" rtl="0">
              <a:spcBef>
                <a:spcPts val="0"/>
              </a:spcBef>
              <a:spcAft>
                <a:spcPts val="0"/>
              </a:spcAft>
              <a:buSzPts val="1400"/>
              <a:buChar char="○"/>
            </a:pPr>
            <a:r>
              <a:rPr lang="en"/>
              <a:t>Parameters</a:t>
            </a:r>
            <a:endParaRPr/>
          </a:p>
          <a:p>
            <a:pPr marL="914400" lvl="1" indent="-317500" algn="l" rtl="0">
              <a:spcBef>
                <a:spcPts val="0"/>
              </a:spcBef>
              <a:spcAft>
                <a:spcPts val="0"/>
              </a:spcAft>
              <a:buSzPts val="1400"/>
              <a:buChar char="○"/>
            </a:pPr>
            <a:r>
              <a:rPr lang="en"/>
              <a:t>2D</a:t>
            </a:r>
            <a:endParaRPr/>
          </a:p>
          <a:p>
            <a:pPr marL="457200" lvl="0" indent="-342900" algn="l" rtl="0">
              <a:spcBef>
                <a:spcPts val="0"/>
              </a:spcBef>
              <a:spcAft>
                <a:spcPts val="0"/>
              </a:spcAft>
              <a:buSzPts val="1800"/>
              <a:buChar char="●"/>
            </a:pPr>
            <a:r>
              <a:rPr lang="en"/>
              <a:t>Future Work</a:t>
            </a:r>
            <a:endParaRPr/>
          </a:p>
          <a:p>
            <a:pPr marL="914400" lvl="1" indent="-317500" algn="l" rtl="0">
              <a:spcBef>
                <a:spcPts val="0"/>
              </a:spcBef>
              <a:spcAft>
                <a:spcPts val="0"/>
              </a:spcAft>
              <a:buSzPts val="1400"/>
              <a:buChar char="○"/>
            </a:pPr>
            <a:r>
              <a:rPr lang="en"/>
              <a:t>Nonlinear Force-Length-Velocity Relationship</a:t>
            </a:r>
            <a:endParaRPr/>
          </a:p>
          <a:p>
            <a:pPr marL="914400" lvl="1" indent="-317500" algn="l" rtl="0">
              <a:spcBef>
                <a:spcPts val="0"/>
              </a:spcBef>
              <a:spcAft>
                <a:spcPts val="0"/>
              </a:spcAft>
              <a:buSzPts val="1400"/>
              <a:buChar char="○"/>
            </a:pPr>
            <a:r>
              <a:rPr lang="en"/>
              <a:t>3D </a:t>
            </a:r>
            <a:endParaRPr/>
          </a:p>
        </p:txBody>
      </p:sp>
      <p:grpSp>
        <p:nvGrpSpPr>
          <p:cNvPr id="125" name="Google Shape;125;p22"/>
          <p:cNvGrpSpPr/>
          <p:nvPr/>
        </p:nvGrpSpPr>
        <p:grpSpPr>
          <a:xfrm>
            <a:off x="6436657" y="89638"/>
            <a:ext cx="1120730" cy="4829123"/>
            <a:chOff x="4572000" y="-259975"/>
            <a:chExt cx="1622600" cy="6168250"/>
          </a:xfrm>
        </p:grpSpPr>
        <p:pic>
          <p:nvPicPr>
            <p:cNvPr id="126" name="Google Shape;126;p22"/>
            <p:cNvPicPr preferRelativeResize="0"/>
            <p:nvPr/>
          </p:nvPicPr>
          <p:blipFill rotWithShape="1">
            <a:blip r:embed="rId3">
              <a:alphaModFix/>
            </a:blip>
            <a:srcRect r="48379" b="70627"/>
            <a:stretch/>
          </p:blipFill>
          <p:spPr>
            <a:xfrm>
              <a:off x="4572000" y="-259975"/>
              <a:ext cx="1622600" cy="2106700"/>
            </a:xfrm>
            <a:prstGeom prst="rect">
              <a:avLst/>
            </a:prstGeom>
            <a:noFill/>
            <a:ln>
              <a:noFill/>
            </a:ln>
          </p:spPr>
        </p:pic>
        <p:pic>
          <p:nvPicPr>
            <p:cNvPr id="127" name="Google Shape;127;p22"/>
            <p:cNvPicPr preferRelativeResize="0"/>
            <p:nvPr/>
          </p:nvPicPr>
          <p:blipFill rotWithShape="1">
            <a:blip r:embed="rId3">
              <a:alphaModFix/>
            </a:blip>
            <a:srcRect t="42373" r="48379"/>
            <a:stretch/>
          </p:blipFill>
          <p:spPr>
            <a:xfrm>
              <a:off x="4572000" y="1775000"/>
              <a:ext cx="1622600" cy="4133275"/>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Other: Force-Length Relationship (</a:t>
            </a:r>
            <a:r>
              <a:rPr lang="en"/>
              <a:t>Interpretation)</a:t>
            </a:r>
            <a:endParaRPr dirty="0"/>
          </a:p>
        </p:txBody>
      </p:sp>
      <p:pic>
        <p:nvPicPr>
          <p:cNvPr id="133" name="Google Shape;133;p23"/>
          <p:cNvPicPr preferRelativeResize="0"/>
          <p:nvPr/>
        </p:nvPicPr>
        <p:blipFill>
          <a:blip r:embed="rId3">
            <a:alphaModFix/>
          </a:blip>
          <a:stretch>
            <a:fillRect/>
          </a:stretch>
        </p:blipFill>
        <p:spPr>
          <a:xfrm>
            <a:off x="2333450" y="1081850"/>
            <a:ext cx="4477101"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xfrm>
            <a:off x="311700" y="445025"/>
            <a:ext cx="3068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Conclusions </a:t>
            </a:r>
            <a:endParaRPr/>
          </a:p>
        </p:txBody>
      </p:sp>
      <p:sp>
        <p:nvSpPr>
          <p:cNvPr id="139" name="Google Shape;139;p24"/>
          <p:cNvSpPr txBox="1">
            <a:spLocks noGrp="1"/>
          </p:cNvSpPr>
          <p:nvPr>
            <p:ph type="body" idx="1"/>
          </p:nvPr>
        </p:nvSpPr>
        <p:spPr>
          <a:xfrm>
            <a:off x="311700" y="1152475"/>
            <a:ext cx="37785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We were able to solve the muscle redundancy problem to get the muscle activations</a:t>
            </a:r>
            <a:br>
              <a:rPr lang="en"/>
            </a:br>
            <a:endParaRPr/>
          </a:p>
          <a:p>
            <a:pPr marL="457200" lvl="0" indent="-342900" algn="l" rtl="0">
              <a:spcBef>
                <a:spcPts val="0"/>
              </a:spcBef>
              <a:spcAft>
                <a:spcPts val="0"/>
              </a:spcAft>
              <a:buSzPts val="1800"/>
              <a:buChar char="●"/>
            </a:pPr>
            <a:r>
              <a:rPr lang="en"/>
              <a:t>While the activations were reasonable, they do not exactly match measured EMG profiles of cyclists.</a:t>
            </a:r>
            <a:endParaRPr/>
          </a:p>
          <a:p>
            <a:pPr marL="457200" lvl="0" indent="0" algn="l" rtl="0">
              <a:spcBef>
                <a:spcPts val="1200"/>
              </a:spcBef>
              <a:spcAft>
                <a:spcPts val="1200"/>
              </a:spcAft>
              <a:buNone/>
            </a:pPr>
            <a:endParaRPr/>
          </a:p>
        </p:txBody>
      </p:sp>
      <p:sp>
        <p:nvSpPr>
          <p:cNvPr id="140" name="Google Shape;140;p24"/>
          <p:cNvSpPr txBox="1">
            <a:spLocks noGrp="1"/>
          </p:cNvSpPr>
          <p:nvPr>
            <p:ph type="title"/>
          </p:nvPr>
        </p:nvSpPr>
        <p:spPr>
          <a:xfrm>
            <a:off x="4856500" y="445025"/>
            <a:ext cx="3068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Work</a:t>
            </a:r>
            <a:endParaRPr/>
          </a:p>
        </p:txBody>
      </p:sp>
      <p:sp>
        <p:nvSpPr>
          <p:cNvPr id="141" name="Google Shape;141;p24"/>
          <p:cNvSpPr txBox="1">
            <a:spLocks noGrp="1"/>
          </p:cNvSpPr>
          <p:nvPr>
            <p:ph type="body" idx="1"/>
          </p:nvPr>
        </p:nvSpPr>
        <p:spPr>
          <a:xfrm>
            <a:off x="4856500" y="1152475"/>
            <a:ext cx="3993600" cy="3416400"/>
          </a:xfrm>
          <a:prstGeom prst="rect">
            <a:avLst/>
          </a:prstGeom>
        </p:spPr>
        <p:txBody>
          <a:bodyPr spcFirstLastPara="1" wrap="square" lIns="91425" tIns="91425" rIns="91425" bIns="91425" anchor="t" anchorCtr="0">
            <a:normAutofit fontScale="92500"/>
          </a:bodyPr>
          <a:lstStyle/>
          <a:p>
            <a:pPr marL="457200" lvl="0" indent="-334327" algn="l" rtl="0">
              <a:spcBef>
                <a:spcPts val="0"/>
              </a:spcBef>
              <a:spcAft>
                <a:spcPts val="0"/>
              </a:spcAft>
              <a:buSzPct val="100000"/>
              <a:buChar char="●"/>
            </a:pPr>
            <a:r>
              <a:rPr lang="en"/>
              <a:t>A better match to the measured EMG could be done by increasing the realism of the model:</a:t>
            </a:r>
            <a:endParaRPr/>
          </a:p>
          <a:p>
            <a:pPr marL="914400" lvl="1" indent="-310832" algn="l" rtl="0">
              <a:spcBef>
                <a:spcPts val="0"/>
              </a:spcBef>
              <a:spcAft>
                <a:spcPts val="0"/>
              </a:spcAft>
              <a:buSzPct val="100000"/>
              <a:buChar char="○"/>
            </a:pPr>
            <a:r>
              <a:rPr lang="en"/>
              <a:t>Implementing realistic muscle characteristics such as force-length, force-velocity and activation dynamics</a:t>
            </a:r>
            <a:endParaRPr/>
          </a:p>
          <a:p>
            <a:pPr marL="914400" lvl="1" indent="-310832" algn="l" rtl="0">
              <a:spcBef>
                <a:spcPts val="0"/>
              </a:spcBef>
              <a:spcAft>
                <a:spcPts val="0"/>
              </a:spcAft>
              <a:buSzPct val="100000"/>
              <a:buChar char="○"/>
            </a:pPr>
            <a:r>
              <a:rPr lang="en"/>
              <a:t>Including the dynamics of motion instead of using a quasi-static assumption</a:t>
            </a:r>
            <a:endParaRPr/>
          </a:p>
          <a:p>
            <a:pPr marL="914400" lvl="1" indent="-310832" algn="l" rtl="0">
              <a:spcBef>
                <a:spcPts val="0"/>
              </a:spcBef>
              <a:spcAft>
                <a:spcPts val="0"/>
              </a:spcAft>
              <a:buSzPct val="100000"/>
              <a:buChar char="○"/>
            </a:pPr>
            <a:r>
              <a:rPr lang="en"/>
              <a:t>Minimizing a different objective function such as one that promotes distribution of muscle forces in the leg muscles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 human body has more muscles than it does degrees-of-freedom (DOF)</a:t>
            </a:r>
            <a:endParaRPr dirty="0"/>
          </a:p>
        </p:txBody>
      </p:sp>
      <p:sp>
        <p:nvSpPr>
          <p:cNvPr id="61" name="Google Shape;61;p14"/>
          <p:cNvSpPr txBox="1">
            <a:spLocks noGrp="1"/>
          </p:cNvSpPr>
          <p:nvPr>
            <p:ph type="body" idx="1"/>
          </p:nvPr>
        </p:nvSpPr>
        <p:spPr>
          <a:xfrm>
            <a:off x="9227825" y="1682125"/>
            <a:ext cx="4811100" cy="3416400"/>
          </a:xfrm>
          <a:prstGeom prst="rect">
            <a:avLst/>
          </a:prstGeom>
        </p:spPr>
        <p:txBody>
          <a:bodyPr spcFirstLastPara="1" wrap="square" lIns="91425" tIns="91425" rIns="91425" bIns="91425" anchor="t" anchorCtr="0">
            <a:normAutofit fontScale="77500" lnSpcReduction="20000"/>
          </a:bodyPr>
          <a:lstStyle/>
          <a:p>
            <a:pPr marL="457200" lvl="0" indent="-307340" algn="l" rtl="0">
              <a:spcBef>
                <a:spcPts val="0"/>
              </a:spcBef>
              <a:spcAft>
                <a:spcPts val="0"/>
              </a:spcAft>
              <a:buSzPct val="100000"/>
              <a:buChar char="●"/>
            </a:pPr>
            <a:r>
              <a:rPr lang="en" sz="1600"/>
              <a:t>Each joint in the human body has a number of kinematic degrees of freedom, and each action can be performed in different ways using different combinations of muscles to achieve the same joint torque needed for this movement.</a:t>
            </a:r>
            <a:endParaRPr sz="1600"/>
          </a:p>
          <a:p>
            <a:pPr marL="457200" lvl="0" indent="-307340" algn="l" rtl="0">
              <a:spcBef>
                <a:spcPts val="0"/>
              </a:spcBef>
              <a:spcAft>
                <a:spcPts val="0"/>
              </a:spcAft>
              <a:buSzPct val="100000"/>
              <a:buChar char="●"/>
            </a:pPr>
            <a:r>
              <a:rPr lang="en" sz="1600"/>
              <a:t>Experimental studies have found significant similarity in these muscle activation patterns for different individuals.</a:t>
            </a:r>
            <a:endParaRPr sz="1600"/>
          </a:p>
          <a:p>
            <a:pPr marL="457200" lvl="0" indent="-307340" algn="l" rtl="0">
              <a:spcBef>
                <a:spcPts val="0"/>
              </a:spcBef>
              <a:spcAft>
                <a:spcPts val="0"/>
              </a:spcAft>
              <a:buSzPct val="100000"/>
              <a:buChar char="●"/>
            </a:pPr>
            <a:r>
              <a:rPr lang="en" sz="1600"/>
              <a:t>Modelled simulations can be applied to predict changes of kinematics and muscle response to interventions or environmental changes. They can support decisions in orthopaedic surgery.</a:t>
            </a:r>
            <a:endParaRPr sz="1600"/>
          </a:p>
          <a:p>
            <a:pPr marL="0" lvl="0" indent="0" algn="l" rtl="0">
              <a:spcBef>
                <a:spcPts val="1200"/>
              </a:spcBef>
              <a:spcAft>
                <a:spcPts val="0"/>
              </a:spcAft>
              <a:buNone/>
            </a:pPr>
            <a:endParaRPr sz="1600"/>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 </a:t>
            </a:r>
            <a:endParaRPr/>
          </a:p>
        </p:txBody>
      </p:sp>
      <p:sp>
        <p:nvSpPr>
          <p:cNvPr id="62" name="Google Shape;62;p14"/>
          <p:cNvSpPr txBox="1"/>
          <p:nvPr/>
        </p:nvSpPr>
        <p:spPr>
          <a:xfrm>
            <a:off x="4342475" y="2139900"/>
            <a:ext cx="3891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Physical therapy/orthopaedic surgery</a:t>
            </a:r>
            <a:endParaRPr>
              <a:latin typeface="Open Sans"/>
              <a:ea typeface="Open Sans"/>
              <a:cs typeface="Open Sans"/>
              <a:sym typeface="Open Sans"/>
            </a:endParaRPr>
          </a:p>
        </p:txBody>
      </p:sp>
      <p:sp>
        <p:nvSpPr>
          <p:cNvPr id="63" name="Google Shape;63;p14"/>
          <p:cNvSpPr txBox="1"/>
          <p:nvPr/>
        </p:nvSpPr>
        <p:spPr>
          <a:xfrm>
            <a:off x="4342475" y="1362425"/>
            <a:ext cx="3891000" cy="615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Modelling and Simulation of human biomechanics</a:t>
            </a:r>
            <a:endParaRPr>
              <a:latin typeface="Open Sans"/>
              <a:ea typeface="Open Sans"/>
              <a:cs typeface="Open Sans"/>
              <a:sym typeface="Open Sans"/>
            </a:endParaRPr>
          </a:p>
        </p:txBody>
      </p:sp>
      <p:sp>
        <p:nvSpPr>
          <p:cNvPr id="64" name="Google Shape;64;p14"/>
          <p:cNvSpPr txBox="1"/>
          <p:nvPr/>
        </p:nvSpPr>
        <p:spPr>
          <a:xfrm>
            <a:off x="4342463" y="2688775"/>
            <a:ext cx="3891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Optimizing sports performance</a:t>
            </a:r>
            <a:endParaRPr>
              <a:latin typeface="Open Sans"/>
              <a:ea typeface="Open Sans"/>
              <a:cs typeface="Open Sans"/>
              <a:sym typeface="Open Sans"/>
            </a:endParaRPr>
          </a:p>
        </p:txBody>
      </p:sp>
      <p:sp>
        <p:nvSpPr>
          <p:cNvPr id="65" name="Google Shape;65;p14"/>
          <p:cNvSpPr txBox="1"/>
          <p:nvPr/>
        </p:nvSpPr>
        <p:spPr>
          <a:xfrm>
            <a:off x="4369150" y="3308025"/>
            <a:ext cx="3891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Robotics</a:t>
            </a:r>
            <a:endParaRPr>
              <a:latin typeface="Open Sans"/>
              <a:ea typeface="Open Sans"/>
              <a:cs typeface="Open Sans"/>
              <a:sym typeface="Open Sans"/>
            </a:endParaRPr>
          </a:p>
        </p:txBody>
      </p:sp>
      <p:cxnSp>
        <p:nvCxnSpPr>
          <p:cNvPr id="66" name="Google Shape;66;p14"/>
          <p:cNvCxnSpPr>
            <a:stCxn id="67" idx="3"/>
            <a:endCxn id="63" idx="1"/>
          </p:cNvCxnSpPr>
          <p:nvPr/>
        </p:nvCxnSpPr>
        <p:spPr>
          <a:xfrm rot="-5400000">
            <a:off x="3433175" y="1772525"/>
            <a:ext cx="1011600" cy="807000"/>
          </a:xfrm>
          <a:prstGeom prst="bentConnector2">
            <a:avLst/>
          </a:prstGeom>
          <a:noFill/>
          <a:ln w="9525" cap="flat" cmpd="sng">
            <a:solidFill>
              <a:schemeClr val="dk1"/>
            </a:solidFill>
            <a:prstDash val="solid"/>
            <a:round/>
            <a:headEnd type="none" w="med" len="med"/>
            <a:tailEnd type="triangle" w="med" len="med"/>
          </a:ln>
        </p:spPr>
      </p:cxnSp>
      <p:cxnSp>
        <p:nvCxnSpPr>
          <p:cNvPr id="68" name="Google Shape;68;p14"/>
          <p:cNvCxnSpPr>
            <a:stCxn id="67" idx="3"/>
            <a:endCxn id="62" idx="1"/>
          </p:cNvCxnSpPr>
          <p:nvPr/>
        </p:nvCxnSpPr>
        <p:spPr>
          <a:xfrm rot="10800000" flipH="1">
            <a:off x="3535475" y="2340000"/>
            <a:ext cx="807000" cy="341700"/>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69" name="Google Shape;69;p14"/>
          <p:cNvCxnSpPr>
            <a:stCxn id="67" idx="3"/>
            <a:endCxn id="64" idx="1"/>
          </p:cNvCxnSpPr>
          <p:nvPr/>
        </p:nvCxnSpPr>
        <p:spPr>
          <a:xfrm>
            <a:off x="3535463" y="2681575"/>
            <a:ext cx="807000" cy="207300"/>
          </a:xfrm>
          <a:prstGeom prst="bentConnector3">
            <a:avLst>
              <a:gd name="adj1" fmla="val 50000"/>
            </a:avLst>
          </a:prstGeom>
          <a:noFill/>
          <a:ln w="9525" cap="flat" cmpd="sng">
            <a:solidFill>
              <a:schemeClr val="dk1"/>
            </a:solidFill>
            <a:prstDash val="solid"/>
            <a:round/>
            <a:headEnd type="none" w="med" len="med"/>
            <a:tailEnd type="triangle" w="med" len="med"/>
          </a:ln>
        </p:spPr>
      </p:cxnSp>
      <p:cxnSp>
        <p:nvCxnSpPr>
          <p:cNvPr id="70" name="Google Shape;70;p14"/>
          <p:cNvCxnSpPr>
            <a:stCxn id="67" idx="3"/>
            <a:endCxn id="65" idx="1"/>
          </p:cNvCxnSpPr>
          <p:nvPr/>
        </p:nvCxnSpPr>
        <p:spPr>
          <a:xfrm>
            <a:off x="3535450" y="2681625"/>
            <a:ext cx="833700" cy="826500"/>
          </a:xfrm>
          <a:prstGeom prst="bentConnector3">
            <a:avLst>
              <a:gd name="adj1" fmla="val 50000"/>
            </a:avLst>
          </a:prstGeom>
          <a:noFill/>
          <a:ln w="9525" cap="flat" cmpd="sng">
            <a:solidFill>
              <a:schemeClr val="dk1"/>
            </a:solidFill>
            <a:prstDash val="solid"/>
            <a:round/>
            <a:headEnd type="none" w="med" len="med"/>
            <a:tailEnd type="triangle" w="med" len="med"/>
          </a:ln>
        </p:spPr>
      </p:cxnSp>
      <p:pic>
        <p:nvPicPr>
          <p:cNvPr id="71" name="Google Shape;71;p14"/>
          <p:cNvPicPr preferRelativeResize="0"/>
          <p:nvPr/>
        </p:nvPicPr>
        <p:blipFill>
          <a:blip r:embed="rId3">
            <a:alphaModFix/>
          </a:blip>
          <a:stretch>
            <a:fillRect/>
          </a:stretch>
        </p:blipFill>
        <p:spPr>
          <a:xfrm>
            <a:off x="640162" y="1469687"/>
            <a:ext cx="2631075" cy="2631075"/>
          </a:xfrm>
          <a:prstGeom prst="rect">
            <a:avLst/>
          </a:prstGeom>
          <a:noFill/>
          <a:ln>
            <a:noFill/>
          </a:ln>
        </p:spPr>
      </p:pic>
      <p:sp>
        <p:nvSpPr>
          <p:cNvPr id="72" name="Google Shape;72;p14"/>
          <p:cNvSpPr txBox="1"/>
          <p:nvPr/>
        </p:nvSpPr>
        <p:spPr>
          <a:xfrm>
            <a:off x="0" y="4857000"/>
            <a:ext cx="8520600" cy="276900"/>
          </a:xfrm>
          <a:prstGeom prst="rect">
            <a:avLst/>
          </a:prstGeom>
          <a:noFill/>
          <a:ln>
            <a:noFill/>
          </a:ln>
        </p:spPr>
        <p:txBody>
          <a:bodyPr spcFirstLastPara="1" wrap="square" lIns="91425" tIns="91425" rIns="91425" bIns="91425" anchor="t" anchorCtr="0">
            <a:spAutoFit/>
          </a:bodyPr>
          <a:lstStyle/>
          <a:p>
            <a:pPr marL="0" marR="76200" lvl="0" indent="0" algn="l" rtl="0">
              <a:lnSpc>
                <a:spcPct val="135000"/>
              </a:lnSpc>
              <a:spcBef>
                <a:spcPts val="0"/>
              </a:spcBef>
              <a:spcAft>
                <a:spcPts val="0"/>
              </a:spcAft>
              <a:buNone/>
            </a:pPr>
            <a:r>
              <a:rPr lang="en" sz="600">
                <a:solidFill>
                  <a:schemeClr val="dk1"/>
                </a:solidFill>
              </a:rPr>
              <a:t>[1] </a:t>
            </a:r>
            <a:r>
              <a:rPr lang="en" sz="600" i="1">
                <a:solidFill>
                  <a:schemeClr val="dk1"/>
                </a:solidFill>
              </a:rPr>
              <a:t>Which Muscles Are Used When Riding a Bike?</a:t>
            </a:r>
            <a:r>
              <a:rPr lang="en" sz="600">
                <a:solidFill>
                  <a:schemeClr val="dk1"/>
                </a:solidFill>
              </a:rPr>
              <a:t>, (Mar. 30, 2017). [Online Video]. Available:</a:t>
            </a:r>
            <a:r>
              <a:rPr lang="en" sz="600">
                <a:solidFill>
                  <a:schemeClr val="dk1"/>
                </a:solidFill>
                <a:uFill>
                  <a:noFill/>
                </a:uFill>
                <a:hlinkClick r:id="rId4">
                  <a:extLst>
                    <a:ext uri="{A12FA001-AC4F-418D-AE19-62706E023703}">
                      <ahyp:hlinkClr xmlns:ahyp="http://schemas.microsoft.com/office/drawing/2018/hyperlinkcolor" val="tx"/>
                    </a:ext>
                  </a:extLst>
                </a:hlinkClick>
              </a:rPr>
              <a:t> </a:t>
            </a:r>
            <a:r>
              <a:rPr lang="en" sz="600" u="sng">
                <a:solidFill>
                  <a:schemeClr val="hlink"/>
                </a:solidFill>
                <a:hlinkClick r:id="rId4"/>
              </a:rPr>
              <a:t>https://www.youtube.com/watch?v=MqLHuwxB5-c</a:t>
            </a:r>
            <a:endParaRPr sz="600" u="sng">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par>
                                <p:cTn id="8" presetID="10" presetClass="entr" presetSubtype="0"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1000"/>
                                        <p:tgtEl>
                                          <p:spTgt spid="62"/>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100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1000"/>
                                        <p:tgtEl>
                                          <p:spTgt spid="64"/>
                                        </p:tgtEl>
                                      </p:cBhvr>
                                    </p:animEffect>
                                  </p:childTnLst>
                                </p:cTn>
                              </p:par>
                              <p:par>
                                <p:cTn id="24" presetID="10" presetClass="entr" presetSubtype="0" fill="hold"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1000"/>
                                        <p:tgtEl>
                                          <p:spTgt spid="6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10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445025"/>
            <a:ext cx="8520600" cy="78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Problem Statement</a:t>
            </a:r>
            <a:endParaRPr dirty="0"/>
          </a:p>
        </p:txBody>
      </p:sp>
      <p:sp>
        <p:nvSpPr>
          <p:cNvPr id="78" name="Google Shape;78;p15"/>
          <p:cNvSpPr txBox="1">
            <a:spLocks noGrp="1"/>
          </p:cNvSpPr>
          <p:nvPr>
            <p:ph type="body" idx="1"/>
          </p:nvPr>
        </p:nvSpPr>
        <p:spPr>
          <a:xfrm>
            <a:off x="4496600" y="1234925"/>
            <a:ext cx="4260300" cy="1558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00" b="1"/>
              <a:t>Problem Statement:</a:t>
            </a:r>
            <a:endParaRPr sz="1600" b="1"/>
          </a:p>
          <a:p>
            <a:pPr marL="0" lvl="0" indent="0" algn="l" rtl="0">
              <a:spcBef>
                <a:spcPts val="1200"/>
              </a:spcBef>
              <a:spcAft>
                <a:spcPts val="1200"/>
              </a:spcAft>
              <a:buClr>
                <a:schemeClr val="dk1"/>
              </a:buClr>
              <a:buSzPts val="1100"/>
              <a:buFont typeface="Arial"/>
              <a:buNone/>
            </a:pPr>
            <a:r>
              <a:rPr lang="en" sz="1600"/>
              <a:t>We aim to optimize the lower limb muscle activations during cycling by using external applied forces and kinematics from literature.</a:t>
            </a:r>
            <a:endParaRPr sz="1600"/>
          </a:p>
        </p:txBody>
      </p:sp>
      <p:pic>
        <p:nvPicPr>
          <p:cNvPr id="79" name="Google Shape;79;p15"/>
          <p:cNvPicPr preferRelativeResize="0"/>
          <p:nvPr/>
        </p:nvPicPr>
        <p:blipFill rotWithShape="1">
          <a:blip r:embed="rId3">
            <a:alphaModFix/>
          </a:blip>
          <a:srcRect l="1675" t="2837" r="1462"/>
          <a:stretch/>
        </p:blipFill>
        <p:spPr>
          <a:xfrm>
            <a:off x="110775" y="1804575"/>
            <a:ext cx="3701125" cy="2384575"/>
          </a:xfrm>
          <a:prstGeom prst="rect">
            <a:avLst/>
          </a:prstGeom>
          <a:noFill/>
          <a:ln>
            <a:noFill/>
          </a:ln>
        </p:spPr>
      </p:pic>
      <p:pic>
        <p:nvPicPr>
          <p:cNvPr id="80" name="Google Shape;80;p15"/>
          <p:cNvPicPr preferRelativeResize="0"/>
          <p:nvPr/>
        </p:nvPicPr>
        <p:blipFill>
          <a:blip r:embed="rId4">
            <a:alphaModFix/>
          </a:blip>
          <a:stretch>
            <a:fillRect/>
          </a:stretch>
        </p:blipFill>
        <p:spPr>
          <a:xfrm>
            <a:off x="2816650" y="3249050"/>
            <a:ext cx="6095976" cy="1638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Problem Statement, cont</a:t>
            </a:r>
            <a:endParaRPr sz="2500" dirty="0"/>
          </a:p>
        </p:txBody>
      </p:sp>
      <p:sp>
        <p:nvSpPr>
          <p:cNvPr id="86" name="Google Shape;86;p16"/>
          <p:cNvSpPr txBox="1">
            <a:spLocks noGrp="1"/>
          </p:cNvSpPr>
          <p:nvPr>
            <p:ph type="body" idx="1"/>
          </p:nvPr>
        </p:nvSpPr>
        <p:spPr>
          <a:xfrm>
            <a:off x="311700" y="1152475"/>
            <a:ext cx="8520600" cy="1788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Minimize the metabolic cost of cycling, using the sum of squared activations as a proxy</a:t>
            </a:r>
            <a:endParaRPr/>
          </a:p>
          <a:p>
            <a:pPr marL="457200" lvl="0" indent="-342900" algn="l" rtl="0">
              <a:spcBef>
                <a:spcPts val="0"/>
              </a:spcBef>
              <a:spcAft>
                <a:spcPts val="0"/>
              </a:spcAft>
              <a:buSzPts val="1800"/>
              <a:buChar char="●"/>
            </a:pPr>
            <a:r>
              <a:rPr lang="en"/>
              <a:t>Constrained by the moment required at each joint to produce the external force on the pedal </a:t>
            </a:r>
            <a:endParaRPr/>
          </a:p>
        </p:txBody>
      </p:sp>
      <p:pic>
        <p:nvPicPr>
          <p:cNvPr id="87" name="Google Shape;87;p16"/>
          <p:cNvPicPr preferRelativeResize="0"/>
          <p:nvPr/>
        </p:nvPicPr>
        <p:blipFill>
          <a:blip r:embed="rId3">
            <a:alphaModFix/>
          </a:blip>
          <a:stretch>
            <a:fillRect/>
          </a:stretch>
        </p:blipFill>
        <p:spPr>
          <a:xfrm>
            <a:off x="0" y="2690575"/>
            <a:ext cx="6074474" cy="1632925"/>
          </a:xfrm>
          <a:prstGeom prst="rect">
            <a:avLst/>
          </a:prstGeom>
          <a:noFill/>
          <a:ln>
            <a:noFill/>
          </a:ln>
        </p:spPr>
      </p:pic>
      <p:pic>
        <p:nvPicPr>
          <p:cNvPr id="88" name="Google Shape;88;p16"/>
          <p:cNvPicPr preferRelativeResize="0"/>
          <p:nvPr/>
        </p:nvPicPr>
        <p:blipFill>
          <a:blip r:embed="rId4">
            <a:alphaModFix/>
          </a:blip>
          <a:stretch>
            <a:fillRect/>
          </a:stretch>
        </p:blipFill>
        <p:spPr>
          <a:xfrm>
            <a:off x="6128900" y="2752098"/>
            <a:ext cx="2771950" cy="1509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dirty="0">
                <a:highlight>
                  <a:srgbClr val="FFFFFF"/>
                </a:highlight>
              </a:rPr>
              <a:t>describing your choice of solution algorithm</a:t>
            </a:r>
            <a:endParaRPr sz="2400" dirty="0"/>
          </a:p>
        </p:txBody>
      </p:sp>
      <p:sp>
        <p:nvSpPr>
          <p:cNvPr id="94" name="Google Shape;9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Our objective function is convex with linear constraints making it a convex problem.</a:t>
            </a:r>
            <a:endParaRPr/>
          </a:p>
          <a:p>
            <a:pPr marL="457200" lvl="0" indent="-342900" algn="l" rtl="0">
              <a:spcBef>
                <a:spcPts val="0"/>
              </a:spcBef>
              <a:spcAft>
                <a:spcPts val="0"/>
              </a:spcAft>
              <a:buSzPts val="1800"/>
              <a:buChar char="-"/>
            </a:pPr>
            <a:r>
              <a:rPr lang="en"/>
              <a:t>Our solutions are global minima</a:t>
            </a:r>
            <a:endParaRPr/>
          </a:p>
          <a:p>
            <a:pPr marL="457200" lvl="0" indent="-342900" algn="l" rtl="0">
              <a:spcBef>
                <a:spcPts val="0"/>
              </a:spcBef>
              <a:spcAft>
                <a:spcPts val="0"/>
              </a:spcAft>
              <a:buSzPts val="1800"/>
              <a:buChar char="-"/>
            </a:pPr>
            <a:r>
              <a:rPr lang="en"/>
              <a:t>Algorithm chosen -&gt; SQP</a:t>
            </a:r>
            <a:endParaRPr/>
          </a:p>
          <a:p>
            <a:pPr marL="457200" lvl="0" indent="-342900" algn="l" rtl="0">
              <a:spcBef>
                <a:spcPts val="0"/>
              </a:spcBef>
              <a:spcAft>
                <a:spcPts val="0"/>
              </a:spcAft>
              <a:buSzPts val="1800"/>
              <a:buChar char="-"/>
            </a:pPr>
            <a:r>
              <a:rPr lang="en"/>
              <a:t>Reason: SQP used a active set strategy. With many nonlinear constraints, we chose this algorithm to reduce processing time.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0" name="Google Shape;100;p18"/>
          <p:cNvSpPr txBox="1">
            <a:spLocks noGrp="1"/>
          </p:cNvSpPr>
          <p:nvPr>
            <p:ph type="title"/>
          </p:nvPr>
        </p:nvSpPr>
        <p:spPr>
          <a:xfrm>
            <a:off x="311700" y="12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500" dirty="0">
                <a:highlight>
                  <a:srgbClr val="FFFFFF"/>
                </a:highlight>
              </a:rPr>
              <a:t>Solution to the muscle redundancy problem shows reasonable muscle activations for the IP, H and TA muscles</a:t>
            </a:r>
            <a:endParaRPr sz="2500" dirty="0"/>
          </a:p>
        </p:txBody>
      </p:sp>
      <p:pic>
        <p:nvPicPr>
          <p:cNvPr id="2" name="MuscleActivation">
            <a:hlinkClick r:id="" action="ppaction://media"/>
            <a:extLst>
              <a:ext uri="{FF2B5EF4-FFF2-40B4-BE49-F238E27FC236}">
                <a16:creationId xmlns:a16="http://schemas.microsoft.com/office/drawing/2014/main" id="{4BE3C4AD-0C27-4B6D-252C-D746C11872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6918" y="985837"/>
            <a:ext cx="7391400" cy="41576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127525"/>
            <a:ext cx="8520600" cy="73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500">
                <a:highlight>
                  <a:srgbClr val="FFFFFF"/>
                </a:highlight>
              </a:rPr>
              <a:t>Activations of IP, G and TA follow hip, knee and ankle torque profiles</a:t>
            </a:r>
            <a:endParaRPr sz="2500"/>
          </a:p>
        </p:txBody>
      </p:sp>
      <p:pic>
        <p:nvPicPr>
          <p:cNvPr id="106" name="Google Shape;106;p19"/>
          <p:cNvPicPr preferRelativeResize="0"/>
          <p:nvPr/>
        </p:nvPicPr>
        <p:blipFill>
          <a:blip r:embed="rId3">
            <a:alphaModFix/>
          </a:blip>
          <a:stretch>
            <a:fillRect/>
          </a:stretch>
        </p:blipFill>
        <p:spPr>
          <a:xfrm>
            <a:off x="976025" y="861700"/>
            <a:ext cx="7191956" cy="4138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185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One Full Solution</a:t>
            </a:r>
            <a:endParaRPr dirty="0"/>
          </a:p>
        </p:txBody>
      </p:sp>
      <p:pic>
        <p:nvPicPr>
          <p:cNvPr id="112" name="Google Shape;112;p20"/>
          <p:cNvPicPr preferRelativeResize="0"/>
          <p:nvPr/>
        </p:nvPicPr>
        <p:blipFill>
          <a:blip r:embed="rId3">
            <a:alphaModFix/>
          </a:blip>
          <a:stretch>
            <a:fillRect/>
          </a:stretch>
        </p:blipFill>
        <p:spPr>
          <a:xfrm>
            <a:off x="1200600" y="676650"/>
            <a:ext cx="6848900" cy="4466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Sensitivity Analysis</a:t>
            </a:r>
            <a:endParaRPr dirty="0"/>
          </a:p>
        </p:txBody>
      </p:sp>
      <p:sp>
        <p:nvSpPr>
          <p:cNvPr id="118" name="Google Shape;11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Report peak activation as function of percent change in max muscle force </a:t>
            </a:r>
            <a:endParaRPr/>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808</Words>
  <Application>Microsoft Office PowerPoint</Application>
  <PresentationFormat>On-screen Show (16:9)</PresentationFormat>
  <Paragraphs>55</Paragraphs>
  <Slides>12</Slides>
  <Notes>12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Open Sans</vt:lpstr>
      <vt:lpstr>Arial</vt:lpstr>
      <vt:lpstr>Simple Light</vt:lpstr>
      <vt:lpstr>Muscle Activation Project</vt:lpstr>
      <vt:lpstr>The human body has more muscles than it does degrees-of-freedom (DOF)</vt:lpstr>
      <vt:lpstr>Problem Statement</vt:lpstr>
      <vt:lpstr>Problem Statement, cont</vt:lpstr>
      <vt:lpstr>describing your choice of solution algorithm</vt:lpstr>
      <vt:lpstr>Solution to the muscle redundancy problem shows reasonable muscle activations for the IP, H and TA muscles</vt:lpstr>
      <vt:lpstr>Activations of IP, G and TA follow hip, knee and ankle torque profiles</vt:lpstr>
      <vt:lpstr>One Full Solution</vt:lpstr>
      <vt:lpstr>Sensitivity Analysis</vt:lpstr>
      <vt:lpstr>Interpretation</vt:lpstr>
      <vt:lpstr>Other: Force-Length Relationship (Interpretation)</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Muscle Activation Project</dc:title>
  <cp:lastModifiedBy>Ravesh Sukhnandan</cp:lastModifiedBy>
  <cp:revision>1</cp:revision>
  <dcterms:modified xsi:type="dcterms:W3CDTF">2022-12-06T16:39:41Z</dcterms:modified>
</cp:coreProperties>
</file>